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Montserrat" panose="00000500000000000000" pitchFamily="2" charset="0"/>
      <p:regular r:id="rId15"/>
      <p:bold r:id="rId16"/>
    </p:embeddedFont>
    <p:embeddedFont>
      <p:font typeface="Montserrat Bold" panose="00000800000000000000" pitchFamily="2" charset="0"/>
      <p:regular r:id="rId17"/>
      <p:bold r:id="rId18"/>
    </p:embeddedFont>
    <p:embeddedFont>
      <p:font typeface="Montserrat Italics" panose="020B0604020202020204" charset="0"/>
      <p:regular r:id="rId19"/>
    </p:embeddedFont>
    <p:embeddedFont>
      <p:font typeface="Montserrat Ultra-Bold" panose="020B0604020202020204" charset="0"/>
      <p:regular r:id="rId20"/>
    </p:embeddedFont>
    <p:embeddedFont>
      <p:font typeface="Roboto Bold" panose="02000000000000000000" pitchFamily="2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36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17" Type="http://schemas.openxmlformats.org/officeDocument/2006/relationships/image" Target="../media/image35.png"/><Relationship Id="rId2" Type="http://schemas.openxmlformats.org/officeDocument/2006/relationships/image" Target="../media/image1.png"/><Relationship Id="rId16" Type="http://schemas.openxmlformats.org/officeDocument/2006/relationships/image" Target="../media/image22.svg"/><Relationship Id="rId20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1.png"/><Relationship Id="rId10" Type="http://schemas.openxmlformats.org/officeDocument/2006/relationships/image" Target="../media/image11.png"/><Relationship Id="rId19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6.sv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19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25.png"/><Relationship Id="rId3" Type="http://schemas.openxmlformats.org/officeDocument/2006/relationships/image" Target="../media/image29.svg"/><Relationship Id="rId21" Type="http://schemas.openxmlformats.org/officeDocument/2006/relationships/image" Target="../media/image30.png"/><Relationship Id="rId7" Type="http://schemas.openxmlformats.org/officeDocument/2006/relationships/image" Target="../media/image4.svg"/><Relationship Id="rId12" Type="http://schemas.openxmlformats.org/officeDocument/2006/relationships/image" Target="../media/image11.png"/><Relationship Id="rId17" Type="http://schemas.openxmlformats.org/officeDocument/2006/relationships/image" Target="../media/image22.svg"/><Relationship Id="rId25" Type="http://schemas.openxmlformats.org/officeDocument/2006/relationships/image" Target="../media/image34.svg"/><Relationship Id="rId2" Type="http://schemas.openxmlformats.org/officeDocument/2006/relationships/image" Target="../media/image28.png"/><Relationship Id="rId16" Type="http://schemas.openxmlformats.org/officeDocument/2006/relationships/image" Target="../media/image21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24" Type="http://schemas.openxmlformats.org/officeDocument/2006/relationships/image" Target="../media/image33.png"/><Relationship Id="rId5" Type="http://schemas.openxmlformats.org/officeDocument/2006/relationships/image" Target="../media/image2.svg"/><Relationship Id="rId15" Type="http://schemas.openxmlformats.org/officeDocument/2006/relationships/image" Target="../media/image20.svg"/><Relationship Id="rId23" Type="http://schemas.openxmlformats.org/officeDocument/2006/relationships/image" Target="../media/image32.png"/><Relationship Id="rId10" Type="http://schemas.openxmlformats.org/officeDocument/2006/relationships/image" Target="../media/image9.png"/><Relationship Id="rId19" Type="http://schemas.openxmlformats.org/officeDocument/2006/relationships/image" Target="../media/image26.sv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image" Target="../media/image19.png"/><Relationship Id="rId2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36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17" Type="http://schemas.openxmlformats.org/officeDocument/2006/relationships/image" Target="../media/image35.png"/><Relationship Id="rId2" Type="http://schemas.openxmlformats.org/officeDocument/2006/relationships/image" Target="../media/image1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1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36.svg"/><Relationship Id="rId3" Type="http://schemas.openxmlformats.org/officeDocument/2006/relationships/image" Target="../media/image2.svg"/><Relationship Id="rId21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17" Type="http://schemas.openxmlformats.org/officeDocument/2006/relationships/image" Target="../media/image35.png"/><Relationship Id="rId2" Type="http://schemas.openxmlformats.org/officeDocument/2006/relationships/image" Target="../media/image1.png"/><Relationship Id="rId16" Type="http://schemas.openxmlformats.org/officeDocument/2006/relationships/image" Target="../media/image22.sv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1.png"/><Relationship Id="rId23" Type="http://schemas.openxmlformats.org/officeDocument/2006/relationships/image" Target="../media/image39.png"/><Relationship Id="rId10" Type="http://schemas.openxmlformats.org/officeDocument/2006/relationships/image" Target="../media/image11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0.svg"/><Relationship Id="rId22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36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17" Type="http://schemas.openxmlformats.org/officeDocument/2006/relationships/image" Target="../media/image35.png"/><Relationship Id="rId2" Type="http://schemas.openxmlformats.org/officeDocument/2006/relationships/image" Target="../media/image1.png"/><Relationship Id="rId16" Type="http://schemas.openxmlformats.org/officeDocument/2006/relationships/image" Target="../media/image22.sv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1.png"/><Relationship Id="rId10" Type="http://schemas.openxmlformats.org/officeDocument/2006/relationships/image" Target="../media/image11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36.svg"/><Relationship Id="rId26" Type="http://schemas.openxmlformats.org/officeDocument/2006/relationships/image" Target="../media/image47.png"/><Relationship Id="rId3" Type="http://schemas.openxmlformats.org/officeDocument/2006/relationships/image" Target="../media/image2.svg"/><Relationship Id="rId21" Type="http://schemas.openxmlformats.org/officeDocument/2006/relationships/image" Target="../media/image42.pn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17" Type="http://schemas.openxmlformats.org/officeDocument/2006/relationships/image" Target="../media/image35.png"/><Relationship Id="rId25" Type="http://schemas.openxmlformats.org/officeDocument/2006/relationships/image" Target="../media/image46.png"/><Relationship Id="rId2" Type="http://schemas.openxmlformats.org/officeDocument/2006/relationships/image" Target="../media/image1.png"/><Relationship Id="rId16" Type="http://schemas.openxmlformats.org/officeDocument/2006/relationships/image" Target="../media/image22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45.png"/><Relationship Id="rId5" Type="http://schemas.openxmlformats.org/officeDocument/2006/relationships/image" Target="../media/image4.svg"/><Relationship Id="rId15" Type="http://schemas.openxmlformats.org/officeDocument/2006/relationships/image" Target="../media/image21.png"/><Relationship Id="rId23" Type="http://schemas.openxmlformats.org/officeDocument/2006/relationships/image" Target="../media/image44.png"/><Relationship Id="rId10" Type="http://schemas.openxmlformats.org/officeDocument/2006/relationships/image" Target="../media/image11.png"/><Relationship Id="rId19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0.svg"/><Relationship Id="rId22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2437" y="8468571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07015" y="7751432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7561" y="2125960"/>
            <a:ext cx="1390916" cy="1378746"/>
          </a:xfrm>
          <a:custGeom>
            <a:avLst/>
            <a:gdLst/>
            <a:ahLst/>
            <a:cxnLst/>
            <a:rect l="l" t="t" r="r" b="b"/>
            <a:pathLst>
              <a:path w="1390916" h="1378746">
                <a:moveTo>
                  <a:pt x="0" y="0"/>
                </a:moveTo>
                <a:lnTo>
                  <a:pt x="1390916" y="0"/>
                </a:lnTo>
                <a:lnTo>
                  <a:pt x="1390916" y="1378746"/>
                </a:lnTo>
                <a:lnTo>
                  <a:pt x="0" y="1378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38404" y="885660"/>
            <a:ext cx="3379115" cy="3430096"/>
          </a:xfrm>
          <a:custGeom>
            <a:avLst/>
            <a:gdLst/>
            <a:ahLst/>
            <a:cxnLst/>
            <a:rect l="l" t="t" r="r" b="b"/>
            <a:pathLst>
              <a:path w="3379115" h="3430096">
                <a:moveTo>
                  <a:pt x="0" y="0"/>
                </a:moveTo>
                <a:lnTo>
                  <a:pt x="3379115" y="0"/>
                </a:lnTo>
                <a:lnTo>
                  <a:pt x="3379115" y="3430096"/>
                </a:lnTo>
                <a:lnTo>
                  <a:pt x="0" y="3430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05136" y="1514146"/>
            <a:ext cx="2054763" cy="1468222"/>
          </a:xfrm>
          <a:custGeom>
            <a:avLst/>
            <a:gdLst/>
            <a:ahLst/>
            <a:cxnLst/>
            <a:rect l="l" t="t" r="r" b="b"/>
            <a:pathLst>
              <a:path w="2054763" h="1468222">
                <a:moveTo>
                  <a:pt x="0" y="0"/>
                </a:moveTo>
                <a:lnTo>
                  <a:pt x="2054763" y="0"/>
                </a:lnTo>
                <a:lnTo>
                  <a:pt x="2054763" y="1468222"/>
                </a:lnTo>
                <a:lnTo>
                  <a:pt x="0" y="146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92612" y="6831773"/>
            <a:ext cx="2718663" cy="2718663"/>
          </a:xfrm>
          <a:custGeom>
            <a:avLst/>
            <a:gdLst/>
            <a:ahLst/>
            <a:cxnLst/>
            <a:rect l="l" t="t" r="r" b="b"/>
            <a:pathLst>
              <a:path w="2718663" h="2718663">
                <a:moveTo>
                  <a:pt x="0" y="0"/>
                </a:moveTo>
                <a:lnTo>
                  <a:pt x="2718663" y="0"/>
                </a:lnTo>
                <a:lnTo>
                  <a:pt x="2718663" y="2718663"/>
                </a:lnTo>
                <a:lnTo>
                  <a:pt x="0" y="27186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028700" y="8601921"/>
            <a:ext cx="2933449" cy="593512"/>
            <a:chOff x="0" y="0"/>
            <a:chExt cx="3911265" cy="79134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11265" cy="791349"/>
              <a:chOff x="0" y="0"/>
              <a:chExt cx="2008644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0864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08644" h="406400">
                    <a:moveTo>
                      <a:pt x="1805444" y="0"/>
                    </a:moveTo>
                    <a:cubicBezTo>
                      <a:pt x="1917668" y="0"/>
                      <a:pt x="2008644" y="90976"/>
                      <a:pt x="2008644" y="203200"/>
                    </a:cubicBezTo>
                    <a:cubicBezTo>
                      <a:pt x="2008644" y="315424"/>
                      <a:pt x="1917668" y="406400"/>
                      <a:pt x="180544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008644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 Nguyễn Văn Huân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66831" y="148888"/>
              <a:ext cx="493574" cy="493574"/>
            </a:xfrm>
            <a:custGeom>
              <a:avLst/>
              <a:gdLst/>
              <a:ahLst/>
              <a:cxnLst/>
              <a:rect l="l" t="t" r="r" b="b"/>
              <a:pathLst>
                <a:path w="493574" h="493574">
                  <a:moveTo>
                    <a:pt x="0" y="0"/>
                  </a:moveTo>
                  <a:lnTo>
                    <a:pt x="493574" y="0"/>
                  </a:lnTo>
                  <a:lnTo>
                    <a:pt x="493574" y="493573"/>
                  </a:lnTo>
                  <a:lnTo>
                    <a:pt x="0" y="493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97561" y="7732382"/>
            <a:ext cx="367778" cy="525397"/>
          </a:xfrm>
          <a:custGeom>
            <a:avLst/>
            <a:gdLst/>
            <a:ahLst/>
            <a:cxnLst/>
            <a:rect l="l" t="t" r="r" b="b"/>
            <a:pathLst>
              <a:path w="367778" h="525397">
                <a:moveTo>
                  <a:pt x="0" y="0"/>
                </a:moveTo>
                <a:lnTo>
                  <a:pt x="367778" y="0"/>
                </a:lnTo>
                <a:lnTo>
                  <a:pt x="367778" y="525397"/>
                </a:lnTo>
                <a:lnTo>
                  <a:pt x="0" y="525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88092" y="1754454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802291" y="2534033"/>
            <a:ext cx="5593295" cy="63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84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Huan Nguyen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3925" y="5376243"/>
            <a:ext cx="10962881" cy="107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7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Ansible Template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4551" y="7926944"/>
            <a:ext cx="2697973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19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 Noi, Viet Nam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5976" y="6696815"/>
            <a:ext cx="12042381" cy="64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4699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1. Giới thiệu về Template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9719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53766" y="1458039"/>
            <a:ext cx="666404" cy="666404"/>
          </a:xfrm>
          <a:custGeom>
            <a:avLst/>
            <a:gdLst/>
            <a:ahLst/>
            <a:cxnLst/>
            <a:rect l="l" t="t" r="r" b="b"/>
            <a:pathLst>
              <a:path w="666404" h="666404">
                <a:moveTo>
                  <a:pt x="0" y="0"/>
                </a:moveTo>
                <a:lnTo>
                  <a:pt x="666404" y="0"/>
                </a:lnTo>
                <a:lnTo>
                  <a:pt x="666404" y="666404"/>
                </a:lnTo>
                <a:lnTo>
                  <a:pt x="0" y="66640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483844" y="1295712"/>
            <a:ext cx="14161669" cy="354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Cách tra tài liệu Template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Tài liệu chính thức của Ansible Template 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u="sng" spc="-74">
                <a:solidFill>
                  <a:srgbClr val="56B3DD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https://docs.ansible.com/ansible/latest/playbook_guide/playbooks_templating.html#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Tài liệu Jinja2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u="sng" spc="-74">
                <a:solidFill>
                  <a:srgbClr val="56B3DD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https://jinja.palletsprojects.com/en/latest/templates/</a:t>
            </a:r>
          </a:p>
          <a:p>
            <a:pPr algn="l">
              <a:lnSpc>
                <a:spcPts val="4680"/>
              </a:lnSpc>
            </a:pPr>
            <a:endParaRPr lang="en-US" sz="2489" u="sng" spc="-74">
              <a:solidFill>
                <a:srgbClr val="56B3DD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393785" y="-4549297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-3087120" y="7441242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263350" y="2245166"/>
            <a:ext cx="20498646" cy="6400994"/>
            <a:chOff x="0" y="0"/>
            <a:chExt cx="5398820" cy="16858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98820" cy="1685859"/>
            </a:xfrm>
            <a:custGeom>
              <a:avLst/>
              <a:gdLst/>
              <a:ahLst/>
              <a:cxnLst/>
              <a:rect l="l" t="t" r="r" b="b"/>
              <a:pathLst>
                <a:path w="5398820" h="1685859">
                  <a:moveTo>
                    <a:pt x="0" y="0"/>
                  </a:moveTo>
                  <a:lnTo>
                    <a:pt x="5398820" y="0"/>
                  </a:lnTo>
                  <a:lnTo>
                    <a:pt x="5398820" y="1685859"/>
                  </a:lnTo>
                  <a:lnTo>
                    <a:pt x="0" y="16858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398820" cy="173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13104" y="6736524"/>
            <a:ext cx="3461793" cy="587791"/>
            <a:chOff x="0" y="0"/>
            <a:chExt cx="1066152" cy="1810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6152" cy="181026"/>
            </a:xfrm>
            <a:custGeom>
              <a:avLst/>
              <a:gdLst/>
              <a:ahLst/>
              <a:cxnLst/>
              <a:rect l="l" t="t" r="r" b="b"/>
              <a:pathLst>
                <a:path w="1066152" h="181026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Huan Nguyen</a:t>
              </a: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573250" y="3466186"/>
            <a:ext cx="3141499" cy="3141499"/>
            <a:chOff x="0" y="0"/>
            <a:chExt cx="14840029" cy="14840029"/>
          </a:xfrm>
        </p:grpSpPr>
        <p:sp>
          <p:nvSpPr>
            <p:cNvPr id="11" name="Freeform 11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Freeform 12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Freeform 13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 b="-77776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4043328" y="1019175"/>
            <a:ext cx="1020134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99"/>
              </a:lnSpc>
              <a:spcBef>
                <a:spcPct val="0"/>
              </a:spcBef>
            </a:pPr>
            <a:r>
              <a:rPr lang="en-US" sz="6916" b="1">
                <a:solidFill>
                  <a:srgbClr val="F4F6FC"/>
                </a:solidFill>
                <a:latin typeface="Roboto Bold"/>
                <a:ea typeface="Roboto Bold"/>
                <a:cs typeface="Roboto Bold"/>
                <a:sym typeface="Roboto Bold"/>
              </a:rPr>
              <a:t>Thank you for watching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52270" y="7362942"/>
            <a:ext cx="2183460" cy="356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178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 Engineer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2437" y="8468571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07015" y="7751432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7561" y="2125960"/>
            <a:ext cx="1390916" cy="1378746"/>
          </a:xfrm>
          <a:custGeom>
            <a:avLst/>
            <a:gdLst/>
            <a:ahLst/>
            <a:cxnLst/>
            <a:rect l="l" t="t" r="r" b="b"/>
            <a:pathLst>
              <a:path w="1390916" h="1378746">
                <a:moveTo>
                  <a:pt x="0" y="0"/>
                </a:moveTo>
                <a:lnTo>
                  <a:pt x="1390916" y="0"/>
                </a:lnTo>
                <a:lnTo>
                  <a:pt x="1390916" y="1378746"/>
                </a:lnTo>
                <a:lnTo>
                  <a:pt x="0" y="1378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38404" y="885660"/>
            <a:ext cx="3379115" cy="3430096"/>
          </a:xfrm>
          <a:custGeom>
            <a:avLst/>
            <a:gdLst/>
            <a:ahLst/>
            <a:cxnLst/>
            <a:rect l="l" t="t" r="r" b="b"/>
            <a:pathLst>
              <a:path w="3379115" h="3430096">
                <a:moveTo>
                  <a:pt x="0" y="0"/>
                </a:moveTo>
                <a:lnTo>
                  <a:pt x="3379115" y="0"/>
                </a:lnTo>
                <a:lnTo>
                  <a:pt x="3379115" y="3430096"/>
                </a:lnTo>
                <a:lnTo>
                  <a:pt x="0" y="3430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05136" y="1514146"/>
            <a:ext cx="2054763" cy="1468222"/>
          </a:xfrm>
          <a:custGeom>
            <a:avLst/>
            <a:gdLst/>
            <a:ahLst/>
            <a:cxnLst/>
            <a:rect l="l" t="t" r="r" b="b"/>
            <a:pathLst>
              <a:path w="2054763" h="1468222">
                <a:moveTo>
                  <a:pt x="0" y="0"/>
                </a:moveTo>
                <a:lnTo>
                  <a:pt x="2054763" y="0"/>
                </a:lnTo>
                <a:lnTo>
                  <a:pt x="2054763" y="1468222"/>
                </a:lnTo>
                <a:lnTo>
                  <a:pt x="0" y="146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92612" y="6831773"/>
            <a:ext cx="2718663" cy="2718663"/>
          </a:xfrm>
          <a:custGeom>
            <a:avLst/>
            <a:gdLst/>
            <a:ahLst/>
            <a:cxnLst/>
            <a:rect l="l" t="t" r="r" b="b"/>
            <a:pathLst>
              <a:path w="2718663" h="2718663">
                <a:moveTo>
                  <a:pt x="0" y="0"/>
                </a:moveTo>
                <a:lnTo>
                  <a:pt x="2718663" y="0"/>
                </a:lnTo>
                <a:lnTo>
                  <a:pt x="2718663" y="2718663"/>
                </a:lnTo>
                <a:lnTo>
                  <a:pt x="0" y="27186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028700" y="8601921"/>
            <a:ext cx="2933449" cy="593512"/>
            <a:chOff x="0" y="0"/>
            <a:chExt cx="3911265" cy="79134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11265" cy="791349"/>
              <a:chOff x="0" y="0"/>
              <a:chExt cx="2008644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0864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08644" h="406400">
                    <a:moveTo>
                      <a:pt x="1805444" y="0"/>
                    </a:moveTo>
                    <a:cubicBezTo>
                      <a:pt x="1917668" y="0"/>
                      <a:pt x="2008644" y="90976"/>
                      <a:pt x="2008644" y="203200"/>
                    </a:cubicBezTo>
                    <a:cubicBezTo>
                      <a:pt x="2008644" y="315424"/>
                      <a:pt x="1917668" y="406400"/>
                      <a:pt x="180544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008644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 Nguyễn Văn Huân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66831" y="148888"/>
              <a:ext cx="493574" cy="493574"/>
            </a:xfrm>
            <a:custGeom>
              <a:avLst/>
              <a:gdLst/>
              <a:ahLst/>
              <a:cxnLst/>
              <a:rect l="l" t="t" r="r" b="b"/>
              <a:pathLst>
                <a:path w="493574" h="493574">
                  <a:moveTo>
                    <a:pt x="0" y="0"/>
                  </a:moveTo>
                  <a:lnTo>
                    <a:pt x="493574" y="0"/>
                  </a:lnTo>
                  <a:lnTo>
                    <a:pt x="493574" y="493573"/>
                  </a:lnTo>
                  <a:lnTo>
                    <a:pt x="0" y="493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97561" y="7732382"/>
            <a:ext cx="367778" cy="525397"/>
          </a:xfrm>
          <a:custGeom>
            <a:avLst/>
            <a:gdLst/>
            <a:ahLst/>
            <a:cxnLst/>
            <a:rect l="l" t="t" r="r" b="b"/>
            <a:pathLst>
              <a:path w="367778" h="525397">
                <a:moveTo>
                  <a:pt x="0" y="0"/>
                </a:moveTo>
                <a:lnTo>
                  <a:pt x="367778" y="0"/>
                </a:lnTo>
                <a:lnTo>
                  <a:pt x="367778" y="525397"/>
                </a:lnTo>
                <a:lnTo>
                  <a:pt x="0" y="525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88092" y="1754454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802291" y="2534033"/>
            <a:ext cx="5593295" cy="63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84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Huan Nguyen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3925" y="5376243"/>
            <a:ext cx="10962881" cy="107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7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Ansible Template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4551" y="7926944"/>
            <a:ext cx="2697973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19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 Noi, Viet Nam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5976" y="6696815"/>
            <a:ext cx="12042381" cy="64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4699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2. Thực hành Template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01579" y="1497588"/>
            <a:ext cx="6509517" cy="241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2789" b="1" spc="-83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Agenda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Cách sử dụng Template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Giới thiệu Jinja2 - Cú pháp template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Cách tra tài liệu Template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01579" y="1497588"/>
            <a:ext cx="6509517" cy="300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2789" b="1" spc="-83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Agenda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Giới thiệu về Template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Cách sử dụng Template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Giới thiệu Jinja2 - Cú pháp template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Cách tra tài liệu Template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83844" y="1295712"/>
            <a:ext cx="14161669" cy="4147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Giới thiệu Ansible Template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Template là gì?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File văn bản (thường có đuôi .j2), sử dụng cú pháp của Jinja2 để chèn dữ liệu động.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Dùng để tạo file cấu hình, script, hoặc bất kỳ nội dung nào cần tùy chỉnh.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Tại sao cần template?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Giúp tự động hóa việc tạo file cấu hình cho nhiều máy chủ khác nhau.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Linh hoạt trong việc quản lý môi trường (Dev, Staging, Production).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83844" y="1295712"/>
            <a:ext cx="14161669" cy="717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Cách sử dụng Template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Cú pháp cơ bản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Tham số quan trọng: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FDB034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src:</a:t>
            </a: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 Đường dẫn đến file template (đặt trong thư mục templates của role/playbook).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FDB034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dest: </a:t>
            </a: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Đường dẫn nơi file được tạo trên máy đích.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FDB034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mode:</a:t>
            </a: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 Thiết lập quyền file (tùy chọn).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FDB034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owner</a:t>
            </a: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 và </a:t>
            </a:r>
            <a:r>
              <a:rPr lang="en-US" sz="2489" spc="-74">
                <a:solidFill>
                  <a:srgbClr val="FDB034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group:</a:t>
            </a: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 Thiết lập quyền sở hữu file (tùy chọn).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5545917" y="2753539"/>
            <a:ext cx="7196166" cy="2056047"/>
          </a:xfrm>
          <a:custGeom>
            <a:avLst/>
            <a:gdLst/>
            <a:ahLst/>
            <a:cxnLst/>
            <a:rect l="l" t="t" r="r" b="b"/>
            <a:pathLst>
              <a:path w="7196166" h="2056047">
                <a:moveTo>
                  <a:pt x="0" y="0"/>
                </a:moveTo>
                <a:lnTo>
                  <a:pt x="7196166" y="0"/>
                </a:lnTo>
                <a:lnTo>
                  <a:pt x="7196166" y="2056048"/>
                </a:lnTo>
                <a:lnTo>
                  <a:pt x="0" y="205604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54235" y="4566164"/>
            <a:ext cx="2494955" cy="754724"/>
          </a:xfrm>
          <a:custGeom>
            <a:avLst/>
            <a:gdLst/>
            <a:ahLst/>
            <a:cxnLst/>
            <a:rect l="l" t="t" r="r" b="b"/>
            <a:pathLst>
              <a:path w="2494955" h="754724">
                <a:moveTo>
                  <a:pt x="0" y="0"/>
                </a:moveTo>
                <a:lnTo>
                  <a:pt x="2494955" y="0"/>
                </a:lnTo>
                <a:lnTo>
                  <a:pt x="2494955" y="754724"/>
                </a:lnTo>
                <a:lnTo>
                  <a:pt x="0" y="75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4" name="Freeform 4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9" name="Freeform 9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92511" y="4297662"/>
            <a:ext cx="5009202" cy="4305904"/>
          </a:xfrm>
          <a:custGeom>
            <a:avLst/>
            <a:gdLst/>
            <a:ahLst/>
            <a:cxnLst/>
            <a:rect l="l" t="t" r="r" b="b"/>
            <a:pathLst>
              <a:path w="5009202" h="4305904">
                <a:moveTo>
                  <a:pt x="0" y="0"/>
                </a:moveTo>
                <a:lnTo>
                  <a:pt x="5009201" y="0"/>
                </a:lnTo>
                <a:lnTo>
                  <a:pt x="5009201" y="4305904"/>
                </a:lnTo>
                <a:lnTo>
                  <a:pt x="0" y="430590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638606" y="4297662"/>
            <a:ext cx="3891536" cy="1291728"/>
          </a:xfrm>
          <a:custGeom>
            <a:avLst/>
            <a:gdLst/>
            <a:ahLst/>
            <a:cxnLst/>
            <a:rect l="l" t="t" r="r" b="b"/>
            <a:pathLst>
              <a:path w="3891536" h="1291728">
                <a:moveTo>
                  <a:pt x="0" y="0"/>
                </a:moveTo>
                <a:lnTo>
                  <a:pt x="3891536" y="0"/>
                </a:lnTo>
                <a:lnTo>
                  <a:pt x="3891536" y="1291728"/>
                </a:lnTo>
                <a:lnTo>
                  <a:pt x="0" y="129172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28559" y="4297662"/>
            <a:ext cx="5227058" cy="1493445"/>
          </a:xfrm>
          <a:custGeom>
            <a:avLst/>
            <a:gdLst/>
            <a:ahLst/>
            <a:cxnLst/>
            <a:rect l="l" t="t" r="r" b="b"/>
            <a:pathLst>
              <a:path w="5227058" h="1493445">
                <a:moveTo>
                  <a:pt x="0" y="0"/>
                </a:moveTo>
                <a:lnTo>
                  <a:pt x="5227058" y="0"/>
                </a:lnTo>
                <a:lnTo>
                  <a:pt x="5227058" y="1493445"/>
                </a:lnTo>
                <a:lnTo>
                  <a:pt x="0" y="1493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315976" y="4835412"/>
            <a:ext cx="616176" cy="616176"/>
          </a:xfrm>
          <a:custGeom>
            <a:avLst/>
            <a:gdLst/>
            <a:ahLst/>
            <a:cxnLst/>
            <a:rect l="l" t="t" r="r" b="b"/>
            <a:pathLst>
              <a:path w="616176" h="616176">
                <a:moveTo>
                  <a:pt x="0" y="0"/>
                </a:moveTo>
                <a:lnTo>
                  <a:pt x="616176" y="0"/>
                </a:lnTo>
                <a:lnTo>
                  <a:pt x="616176" y="616176"/>
                </a:lnTo>
                <a:lnTo>
                  <a:pt x="0" y="61617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483844" y="1295712"/>
            <a:ext cx="14161669" cy="11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Cách sử dụng Template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Ví dụ đơn giản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69294" y="3504171"/>
            <a:ext cx="2768297" cy="486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Montserrat" panose="00000500000000000000" pitchFamily="2" charset="0"/>
                <a:ea typeface="Canva Sans"/>
                <a:cs typeface="Canva Sans"/>
                <a:sym typeface="Canva Sans"/>
              </a:rPr>
              <a:t>nginx.conf.j2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95937" y="3504171"/>
            <a:ext cx="3519283" cy="486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Montserrat" panose="00000500000000000000" pitchFamily="2" charset="0"/>
                <a:ea typeface="Canva Sans"/>
                <a:cs typeface="Canva Sans"/>
                <a:sym typeface="Canva Sans"/>
              </a:rPr>
              <a:t>tem-module.yaml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695149" y="3504171"/>
            <a:ext cx="3985099" cy="486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Montserrat" panose="00000500000000000000" pitchFamily="2" charset="0"/>
                <a:ea typeface="Canva Sans"/>
                <a:cs typeface="Canva Sans"/>
                <a:sym typeface="Canva Sans"/>
              </a:rPr>
              <a:t>/etc/nginx/nginx.conf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2483844" y="1295712"/>
            <a:ext cx="14161669" cy="354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Giới thiệu Jinja2 - Cú pháp template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Sử dụng biến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Vòng lặp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Điều kiện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Bộ lọc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59719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9719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83844" y="1295712"/>
            <a:ext cx="14161669" cy="354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Giới thiệu Jinja2 - Cú pháp template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Sử dụng biến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Vòng lặp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8249473" y="2128015"/>
            <a:ext cx="3298500" cy="895889"/>
          </a:xfrm>
          <a:custGeom>
            <a:avLst/>
            <a:gdLst/>
            <a:ahLst/>
            <a:cxnLst/>
            <a:rect l="l" t="t" r="r" b="b"/>
            <a:pathLst>
              <a:path w="3298500" h="895889">
                <a:moveTo>
                  <a:pt x="0" y="0"/>
                </a:moveTo>
                <a:lnTo>
                  <a:pt x="3298500" y="0"/>
                </a:lnTo>
                <a:lnTo>
                  <a:pt x="3298500" y="895889"/>
                </a:lnTo>
                <a:lnTo>
                  <a:pt x="0" y="89588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8867762" y="5673239"/>
            <a:ext cx="2162492" cy="654154"/>
          </a:xfrm>
          <a:custGeom>
            <a:avLst/>
            <a:gdLst/>
            <a:ahLst/>
            <a:cxnLst/>
            <a:rect l="l" t="t" r="r" b="b"/>
            <a:pathLst>
              <a:path w="2162492" h="654154">
                <a:moveTo>
                  <a:pt x="0" y="0"/>
                </a:moveTo>
                <a:lnTo>
                  <a:pt x="2162492" y="0"/>
                </a:lnTo>
                <a:lnTo>
                  <a:pt x="2162492" y="654153"/>
                </a:lnTo>
                <a:lnTo>
                  <a:pt x="0" y="65415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249473" y="4804978"/>
            <a:ext cx="3338362" cy="1335345"/>
          </a:xfrm>
          <a:custGeom>
            <a:avLst/>
            <a:gdLst/>
            <a:ahLst/>
            <a:cxnLst/>
            <a:rect l="l" t="t" r="r" b="b"/>
            <a:pathLst>
              <a:path w="3338362" h="1335345">
                <a:moveTo>
                  <a:pt x="0" y="0"/>
                </a:moveTo>
                <a:lnTo>
                  <a:pt x="3338362" y="0"/>
                </a:lnTo>
                <a:lnTo>
                  <a:pt x="3338362" y="1335344"/>
                </a:lnTo>
                <a:lnTo>
                  <a:pt x="0" y="133534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480585" y="7081562"/>
            <a:ext cx="4836276" cy="1520842"/>
          </a:xfrm>
          <a:custGeom>
            <a:avLst/>
            <a:gdLst/>
            <a:ahLst/>
            <a:cxnLst/>
            <a:rect l="l" t="t" r="r" b="b"/>
            <a:pathLst>
              <a:path w="4836276" h="1520842">
                <a:moveTo>
                  <a:pt x="0" y="0"/>
                </a:moveTo>
                <a:lnTo>
                  <a:pt x="4836276" y="0"/>
                </a:lnTo>
                <a:lnTo>
                  <a:pt x="4836276" y="1520841"/>
                </a:lnTo>
                <a:lnTo>
                  <a:pt x="0" y="1520841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9719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369958" y="2754501"/>
            <a:ext cx="5835161" cy="1789449"/>
          </a:xfrm>
          <a:custGeom>
            <a:avLst/>
            <a:gdLst/>
            <a:ahLst/>
            <a:cxnLst/>
            <a:rect l="l" t="t" r="r" b="b"/>
            <a:pathLst>
              <a:path w="5835161" h="1789449">
                <a:moveTo>
                  <a:pt x="0" y="0"/>
                </a:moveTo>
                <a:lnTo>
                  <a:pt x="5835161" y="0"/>
                </a:lnTo>
                <a:lnTo>
                  <a:pt x="5835161" y="1789449"/>
                </a:lnTo>
                <a:lnTo>
                  <a:pt x="0" y="178944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369958" y="5695757"/>
            <a:ext cx="5930147" cy="1761741"/>
          </a:xfrm>
          <a:custGeom>
            <a:avLst/>
            <a:gdLst/>
            <a:ahLst/>
            <a:cxnLst/>
            <a:rect l="l" t="t" r="r" b="b"/>
            <a:pathLst>
              <a:path w="5930147" h="1761741">
                <a:moveTo>
                  <a:pt x="0" y="0"/>
                </a:moveTo>
                <a:lnTo>
                  <a:pt x="5930147" y="0"/>
                </a:lnTo>
                <a:lnTo>
                  <a:pt x="5930147" y="1761741"/>
                </a:lnTo>
                <a:lnTo>
                  <a:pt x="0" y="17617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483844" y="1295712"/>
            <a:ext cx="14161669" cy="5352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Giới thiệu Jinja2 - Cú pháp template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Điều kiện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Cú pháp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Ví dụ 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9719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2062588" y="6366894"/>
            <a:ext cx="1622179" cy="490709"/>
          </a:xfrm>
          <a:custGeom>
            <a:avLst/>
            <a:gdLst/>
            <a:ahLst/>
            <a:cxnLst/>
            <a:rect l="l" t="t" r="r" b="b"/>
            <a:pathLst>
              <a:path w="1622179" h="490709">
                <a:moveTo>
                  <a:pt x="0" y="0"/>
                </a:moveTo>
                <a:lnTo>
                  <a:pt x="1622179" y="0"/>
                </a:lnTo>
                <a:lnTo>
                  <a:pt x="1622179" y="490709"/>
                </a:lnTo>
                <a:lnTo>
                  <a:pt x="0" y="49070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34327" y="5789390"/>
            <a:ext cx="4315257" cy="1042720"/>
          </a:xfrm>
          <a:custGeom>
            <a:avLst/>
            <a:gdLst/>
            <a:ahLst/>
            <a:cxnLst/>
            <a:rect l="l" t="t" r="r" b="b"/>
            <a:pathLst>
              <a:path w="4315257" h="1042720">
                <a:moveTo>
                  <a:pt x="0" y="0"/>
                </a:moveTo>
                <a:lnTo>
                  <a:pt x="4315257" y="0"/>
                </a:lnTo>
                <a:lnTo>
                  <a:pt x="4315257" y="1042720"/>
                </a:lnTo>
                <a:lnTo>
                  <a:pt x="0" y="104272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85931" y="7423338"/>
            <a:ext cx="2812049" cy="1007301"/>
          </a:xfrm>
          <a:custGeom>
            <a:avLst/>
            <a:gdLst/>
            <a:ahLst/>
            <a:cxnLst/>
            <a:rect l="l" t="t" r="r" b="b"/>
            <a:pathLst>
              <a:path w="2812049" h="1007301">
                <a:moveTo>
                  <a:pt x="0" y="0"/>
                </a:moveTo>
                <a:lnTo>
                  <a:pt x="2812049" y="0"/>
                </a:lnTo>
                <a:lnTo>
                  <a:pt x="2812049" y="1007301"/>
                </a:lnTo>
                <a:lnTo>
                  <a:pt x="0" y="100730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5400000">
            <a:off x="7978302" y="6374174"/>
            <a:ext cx="1622179" cy="490709"/>
          </a:xfrm>
          <a:custGeom>
            <a:avLst/>
            <a:gdLst/>
            <a:ahLst/>
            <a:cxnLst/>
            <a:rect l="l" t="t" r="r" b="b"/>
            <a:pathLst>
              <a:path w="1622179" h="490709">
                <a:moveTo>
                  <a:pt x="0" y="0"/>
                </a:moveTo>
                <a:lnTo>
                  <a:pt x="1622179" y="0"/>
                </a:lnTo>
                <a:lnTo>
                  <a:pt x="1622179" y="490710"/>
                </a:lnTo>
                <a:lnTo>
                  <a:pt x="0" y="49071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222588" y="5789754"/>
            <a:ext cx="5133607" cy="527235"/>
          </a:xfrm>
          <a:custGeom>
            <a:avLst/>
            <a:gdLst/>
            <a:ahLst/>
            <a:cxnLst/>
            <a:rect l="l" t="t" r="r" b="b"/>
            <a:pathLst>
              <a:path w="5133607" h="527235">
                <a:moveTo>
                  <a:pt x="0" y="0"/>
                </a:moveTo>
                <a:lnTo>
                  <a:pt x="5133607" y="0"/>
                </a:lnTo>
                <a:lnTo>
                  <a:pt x="5133607" y="527235"/>
                </a:lnTo>
                <a:lnTo>
                  <a:pt x="0" y="527235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296614" y="7423338"/>
            <a:ext cx="2985555" cy="606204"/>
          </a:xfrm>
          <a:custGeom>
            <a:avLst/>
            <a:gdLst/>
            <a:ahLst/>
            <a:cxnLst/>
            <a:rect l="l" t="t" r="r" b="b"/>
            <a:pathLst>
              <a:path w="2985555" h="606204">
                <a:moveTo>
                  <a:pt x="0" y="0"/>
                </a:moveTo>
                <a:lnTo>
                  <a:pt x="2985555" y="0"/>
                </a:lnTo>
                <a:lnTo>
                  <a:pt x="2985555" y="606204"/>
                </a:lnTo>
                <a:lnTo>
                  <a:pt x="0" y="60620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082841" y="7423338"/>
            <a:ext cx="2863206" cy="712377"/>
          </a:xfrm>
          <a:custGeom>
            <a:avLst/>
            <a:gdLst/>
            <a:ahLst/>
            <a:cxnLst/>
            <a:rect l="l" t="t" r="r" b="b"/>
            <a:pathLst>
              <a:path w="2863206" h="712377">
                <a:moveTo>
                  <a:pt x="0" y="0"/>
                </a:moveTo>
                <a:lnTo>
                  <a:pt x="2863206" y="0"/>
                </a:lnTo>
                <a:lnTo>
                  <a:pt x="2863206" y="712377"/>
                </a:lnTo>
                <a:lnTo>
                  <a:pt x="0" y="712377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>
            <a:off x="14703355" y="6374174"/>
            <a:ext cx="1622179" cy="490709"/>
          </a:xfrm>
          <a:custGeom>
            <a:avLst/>
            <a:gdLst/>
            <a:ahLst/>
            <a:cxnLst/>
            <a:rect l="l" t="t" r="r" b="b"/>
            <a:pathLst>
              <a:path w="1622179" h="490709">
                <a:moveTo>
                  <a:pt x="0" y="0"/>
                </a:moveTo>
                <a:lnTo>
                  <a:pt x="1622179" y="0"/>
                </a:lnTo>
                <a:lnTo>
                  <a:pt x="1622179" y="490710"/>
                </a:lnTo>
                <a:lnTo>
                  <a:pt x="0" y="49071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875647" y="5801159"/>
            <a:ext cx="4996866" cy="664666"/>
          </a:xfrm>
          <a:custGeom>
            <a:avLst/>
            <a:gdLst/>
            <a:ahLst/>
            <a:cxnLst/>
            <a:rect l="l" t="t" r="r" b="b"/>
            <a:pathLst>
              <a:path w="4996866" h="664666">
                <a:moveTo>
                  <a:pt x="0" y="0"/>
                </a:moveTo>
                <a:lnTo>
                  <a:pt x="4996866" y="0"/>
                </a:lnTo>
                <a:lnTo>
                  <a:pt x="4996866" y="664667"/>
                </a:lnTo>
                <a:lnTo>
                  <a:pt x="0" y="664667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483844" y="1295712"/>
            <a:ext cx="14161669" cy="232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Giới thiệu Jinja2 - Cú pháp template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Bộ lọc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Khái niệm: dùng để xử lý hoặc định dạng biến.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79062" y="4063544"/>
            <a:ext cx="5435938" cy="1736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spc="-74">
                <a:solidFill>
                  <a:srgbClr val="56B48C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upper / lower</a:t>
            </a:r>
          </a:p>
          <a:p>
            <a:pPr algn="l">
              <a:lnSpc>
                <a:spcPts val="4680"/>
              </a:lnSpc>
              <a:spcBef>
                <a:spcPct val="0"/>
              </a:spcBef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Chuyển chữ thành in và ngược lại.</a:t>
            </a:r>
          </a:p>
          <a:p>
            <a:pPr algn="l">
              <a:lnSpc>
                <a:spcPts val="4680"/>
              </a:lnSpc>
              <a:spcBef>
                <a:spcPct val="0"/>
              </a:spcBef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890180" y="4051774"/>
            <a:ext cx="6682822" cy="1133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2489" spc="-74">
                <a:solidFill>
                  <a:srgbClr val="56B48C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default</a:t>
            </a:r>
          </a:p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Gán giá trị mặc định nếu biến không tồn tại.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57358" y="4051774"/>
            <a:ext cx="5714172" cy="1133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spc="-74">
                <a:solidFill>
                  <a:srgbClr val="56B48C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   replace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Thay thế chuỗi con trong chuỗi gốc.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405</Words>
  <Application>Microsoft Office PowerPoint</Application>
  <PresentationFormat>Custom</PresentationFormat>
  <Paragraphs>77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Montserrat</vt:lpstr>
      <vt:lpstr>Roboto Bold</vt:lpstr>
      <vt:lpstr>Montserrat Ultra-Bold</vt:lpstr>
      <vt:lpstr>Montserrat Italics</vt:lpstr>
      <vt:lpstr>Calibri</vt:lpstr>
      <vt:lpstr>Montserrat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 Template</dc:title>
  <cp:lastModifiedBy>Huan Nguyen</cp:lastModifiedBy>
  <cp:revision>3</cp:revision>
  <dcterms:created xsi:type="dcterms:W3CDTF">2006-08-16T00:00:00Z</dcterms:created>
  <dcterms:modified xsi:type="dcterms:W3CDTF">2024-12-24T15:53:17Z</dcterms:modified>
  <dc:identifier>DAGaEt2LH90</dc:identifier>
</cp:coreProperties>
</file>